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46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644" r:id="rId116"/>
    <p:sldId id="645" r:id="rId117"/>
    <p:sldId id="646" r:id="rId118"/>
    <p:sldId id="647" r:id="rId119"/>
    <p:sldId id="648" r:id="rId120"/>
    <p:sldId id="649" r:id="rId121"/>
    <p:sldId id="650" r:id="rId122"/>
    <p:sldId id="651" r:id="rId123"/>
    <p:sldId id="652" r:id="rId124"/>
    <p:sldId id="653" r:id="rId125"/>
    <p:sldId id="531" r:id="rId126"/>
    <p:sldId id="655" r:id="rId127"/>
    <p:sldId id="654" r:id="rId128"/>
    <p:sldId id="656" r:id="rId129"/>
    <p:sldId id="658" r:id="rId130"/>
    <p:sldId id="659" r:id="rId131"/>
    <p:sldId id="660" r:id="rId132"/>
    <p:sldId id="661" r:id="rId133"/>
    <p:sldId id="657" r:id="rId134"/>
    <p:sldId id="662" r:id="rId135"/>
    <p:sldId id="663" r:id="rId136"/>
    <p:sldId id="664" r:id="rId137"/>
    <p:sldId id="665" r:id="rId138"/>
    <p:sldId id="551" r:id="rId139"/>
    <p:sldId id="639" r:id="rId140"/>
    <p:sldId id="519" r:id="rId141"/>
    <p:sldId id="532" r:id="rId142"/>
    <p:sldId id="510" r:id="rId143"/>
    <p:sldId id="511" r:id="rId144"/>
    <p:sldId id="512" r:id="rId1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6" d="100"/>
          <a:sy n="266" d="100"/>
        </p:scale>
        <p:origin x="-112" y="-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interSettings" Target="printerSettings/printerSettings1.bin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+ 4i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Advance math operation for complex numbers are in the ‘math/</a:t>
            </a:r>
            <a:r>
              <a:rPr lang="en-US" dirty="0" err="1" smtClean="0"/>
              <a:t>cmplx</a:t>
            </a:r>
            <a:r>
              <a:rPr lang="en-US" dirty="0" smtClean="0"/>
              <a:t>’ package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Go</a:t>
            </a:r>
            <a:endParaRPr lang="en-US" dirty="0"/>
          </a:p>
        </p:txBody>
      </p:sp>
      <p:pic>
        <p:nvPicPr>
          <p:cNvPr id="5" name="Picture 4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1" y="785886"/>
            <a:ext cx="889038" cy="8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/>
              <a:t>Not</a:t>
            </a:r>
            <a:r>
              <a:rPr lang="en-US" dirty="0" smtClean="0"/>
              <a:t>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4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Java</a:t>
            </a:r>
            <a:endParaRPr lang="en-US" sz="3200" dirty="0"/>
          </a:p>
        </p:txBody>
      </p:sp>
      <p:pic>
        <p:nvPicPr>
          <p:cNvPr id="4" name="Picture 3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20" y="450114"/>
            <a:ext cx="1225724" cy="12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5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Groovy</a:t>
            </a:r>
            <a:endParaRPr lang="en-US" sz="3200" dirty="0"/>
          </a:p>
        </p:txBody>
      </p:sp>
      <p:pic>
        <p:nvPicPr>
          <p:cNvPr id="5" name="Picture 4" descr="1200px-Groov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69" y="285750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8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6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</a:t>
            </a:r>
            <a:r>
              <a:rPr lang="en-US" sz="3200" dirty="0" err="1" smtClean="0"/>
              <a:t>Scala</a:t>
            </a:r>
            <a:endParaRPr lang="en-US" sz="3200" dirty="0"/>
          </a:p>
        </p:txBody>
      </p:sp>
      <p:pic>
        <p:nvPicPr>
          <p:cNvPr id="6" name="Picture 5" descr="sca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58" y="157208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9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+ 4j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 = b * a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d = a + 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Built-in</a:t>
            </a:r>
            <a:r>
              <a:rPr lang="en-US" dirty="0" smtClean="0"/>
              <a:t>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7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Python</a:t>
            </a:r>
            <a:endParaRPr lang="en-US" sz="3200" dirty="0"/>
          </a:p>
        </p:txBody>
      </p:sp>
      <p:pic>
        <p:nvPicPr>
          <p:cNvPr id="5" name="Picture 4" descr="python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32" y="285750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7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2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Basic Usage (assign, retrieve, iteration)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Supportability: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Language Support (built-in)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mtClean="0"/>
              <a:t>Basic operations</a:t>
            </a:r>
            <a:endParaRPr lang="en-US" dirty="0" smtClean="0"/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Pitfalls: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Collapses arrays into pointers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Very low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Arrays in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4" y="578433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Arrays in C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239912"/>
            <a:ext cx="6400800" cy="354093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mtClean="0"/>
              <a:t>Requirements: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mtClean="0"/>
              <a:t>Declare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mtClean="0"/>
              <a:t>Initialize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mtClean="0"/>
              <a:t>Print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mtClean="0"/>
              <a:t>Operation/Manipulation: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mtClean="0"/>
              <a:t>Calculate Length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mtClean="0"/>
              <a:t>Basic Usage (assign, retrieve, iteration)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mtClean="0"/>
              <a:t>Split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mtClean="0"/>
              <a:t>Join/Grow</a:t>
            </a:r>
          </a:p>
          <a:p>
            <a:pPr marL="285750" indent="-285750">
              <a:buFont typeface="Arial"/>
              <a:buChar char="•"/>
            </a:pPr>
            <a:r>
              <a:rPr lang="en-US" smtClean="0"/>
              <a:t>Restrictions: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370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Declaring &amp; Initialization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239912"/>
            <a:ext cx="6400800" cy="354093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 smtClean="0"/>
              <a:t>Declaration: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&lt;</a:t>
            </a:r>
            <a:r>
              <a:rPr lang="en-US" i="1" dirty="0" smtClean="0"/>
              <a:t>type</a:t>
            </a:r>
            <a:r>
              <a:rPr lang="en-US" dirty="0" smtClean="0"/>
              <a:t>&gt; identifier[size];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0000"/>
                </a:solidFill>
              </a:rPr>
              <a:t>&lt;type&gt; *</a:t>
            </a:r>
            <a:r>
              <a:rPr lang="en-US" dirty="0" smtClean="0">
                <a:solidFill>
                  <a:srgbClr val="FF0000"/>
                </a:solidFill>
              </a:rPr>
              <a:t>identifier</a:t>
            </a:r>
            <a:r>
              <a:rPr lang="en-US" i="1" dirty="0" smtClean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Initialization: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&lt;</a:t>
            </a:r>
            <a:r>
              <a:rPr lang="en-US" i="1" dirty="0"/>
              <a:t>type</a:t>
            </a:r>
            <a:r>
              <a:rPr lang="en-US" dirty="0"/>
              <a:t>&gt; identifier[size] = {el, el, el, </a:t>
            </a:r>
            <a:r>
              <a:rPr lang="mr-IN" dirty="0"/>
              <a:t>…</a:t>
            </a:r>
            <a:r>
              <a:rPr lang="en-US" dirty="0"/>
              <a:t>, el};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&lt;</a:t>
            </a:r>
            <a:r>
              <a:rPr lang="en-US" i="1" dirty="0" smtClean="0"/>
              <a:t>type</a:t>
            </a:r>
            <a:r>
              <a:rPr lang="en-US" dirty="0" smtClean="0"/>
              <a:t>&gt; identifier[] = {el, el, el, </a:t>
            </a:r>
            <a:r>
              <a:rPr lang="mr-IN" dirty="0" smtClean="0"/>
              <a:t>…</a:t>
            </a:r>
            <a:r>
              <a:rPr lang="en-US" dirty="0" smtClean="0"/>
              <a:t>};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0000FF"/>
                </a:solidFill>
              </a:rPr>
              <a:t>&lt;type&gt; *</a:t>
            </a:r>
            <a:r>
              <a:rPr lang="en-US" dirty="0" smtClean="0">
                <a:solidFill>
                  <a:srgbClr val="0000FF"/>
                </a:solidFill>
              </a:rPr>
              <a:t>identifier</a:t>
            </a:r>
            <a:r>
              <a:rPr lang="en-US" i="1" dirty="0" smtClean="0">
                <a:solidFill>
                  <a:srgbClr val="0000FF"/>
                </a:solidFill>
              </a:rPr>
              <a:t> = </a:t>
            </a:r>
          </a:p>
          <a:p>
            <a:pPr marL="274320" lvl="1" indent="0">
              <a:buNone/>
            </a:pP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         </a:t>
            </a:r>
            <a:r>
              <a:rPr lang="en-US" i="1" dirty="0" err="1" smtClean="0">
                <a:solidFill>
                  <a:srgbClr val="0000FF"/>
                </a:solidFill>
              </a:rPr>
              <a:t>malloc</a:t>
            </a:r>
            <a:r>
              <a:rPr lang="en-US" i="1" dirty="0" smtClean="0">
                <a:solidFill>
                  <a:srgbClr val="0000FF"/>
                </a:solidFill>
              </a:rPr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sizeof</a:t>
            </a:r>
            <a:r>
              <a:rPr lang="en-US" i="1" dirty="0" smtClean="0">
                <a:solidFill>
                  <a:srgbClr val="FF0000"/>
                </a:solidFill>
              </a:rPr>
              <a:t>(&lt;</a:t>
            </a:r>
            <a:r>
              <a:rPr lang="en-US" i="1" dirty="0" smtClean="0">
                <a:solidFill>
                  <a:srgbClr val="0000FF"/>
                </a:solidFill>
              </a:rPr>
              <a:t>type</a:t>
            </a:r>
            <a:r>
              <a:rPr lang="en-US" i="1" dirty="0" smtClean="0">
                <a:solidFill>
                  <a:srgbClr val="FF0000"/>
                </a:solidFill>
              </a:rPr>
              <a:t>&gt;) </a:t>
            </a:r>
            <a:r>
              <a:rPr lang="en-US" b="1" i="1" dirty="0" smtClean="0">
                <a:solidFill>
                  <a:srgbClr val="0000FF"/>
                </a:solidFill>
              </a:rPr>
              <a:t>*</a:t>
            </a:r>
            <a:r>
              <a:rPr lang="en-US" i="1" dirty="0" smtClean="0">
                <a:solidFill>
                  <a:srgbClr val="FF0000"/>
                </a:solidFill>
              </a:rPr>
              <a:t> &lt;</a:t>
            </a:r>
            <a:r>
              <a:rPr lang="en-US" i="1" dirty="0" err="1" smtClean="0">
                <a:solidFill>
                  <a:srgbClr val="0000FF"/>
                </a:solidFill>
              </a:rPr>
              <a:t>num</a:t>
            </a:r>
            <a:r>
              <a:rPr lang="en-US" i="1" dirty="0" smtClean="0">
                <a:solidFill>
                  <a:srgbClr val="0000FF"/>
                </a:solidFill>
              </a:rPr>
              <a:t>-elements</a:t>
            </a:r>
            <a:r>
              <a:rPr lang="en-US" i="1" dirty="0" smtClean="0">
                <a:solidFill>
                  <a:srgbClr val="FF0000"/>
                </a:solidFill>
              </a:rPr>
              <a:t>&gt;</a:t>
            </a:r>
            <a:r>
              <a:rPr lang="en-US" i="1" dirty="0" smtClean="0">
                <a:solidFill>
                  <a:srgbClr val="0000FF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240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1.2.1 </a:t>
            </a:r>
            <a:r>
              <a:rPr lang="mr-IN" dirty="0" smtClean="0"/>
              <a:t>–</a:t>
            </a:r>
            <a:r>
              <a:rPr lang="en-US" dirty="0" smtClean="0"/>
              <a:t> Dynamic Memory Allocation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80229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80229" y="208322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0229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0229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5598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75598" y="208322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5598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75598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6571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6571" y="208322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66571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66571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61940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61940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61940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61940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3289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53289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53289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53289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48658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48658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48658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48658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239631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39631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39631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39631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35000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35000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35000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35000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26728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26728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626728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626728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22097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22097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2097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22097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13070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13070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13070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13070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208439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08439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208439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208439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399788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399788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99788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399788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95157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95157" y="2083222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95157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95157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786130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86130" y="208322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786130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86130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81499" y="1882686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981499" y="208322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981499" y="227859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981499" y="247912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078336" y="2665341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078336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078336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078336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73705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273705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273705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273705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464678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464678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464678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464678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660047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60047" y="286587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660047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60047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51396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851396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851396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851396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046765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046765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046765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046765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237738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237738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237738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237738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33107" y="2665341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33107" y="286587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33107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433107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624835" y="2665341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24835" y="286587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624835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624835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820204" y="2665341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820204" y="286587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820204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820204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5011177" y="2665341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011177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011177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011177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206546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206546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206546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5206546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5397895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5397895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97895" y="306124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397895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93264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593264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593264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593264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84237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4237" y="286587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84237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784237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979606" y="2665341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79606" y="286587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979606" y="306124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979606" y="326178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Brace 135"/>
          <p:cNvSpPr/>
          <p:nvPr/>
        </p:nvSpPr>
        <p:spPr>
          <a:xfrm rot="5400000">
            <a:off x="4481949" y="2057782"/>
            <a:ext cx="238715" cy="30629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4065042" y="3806484"/>
            <a:ext cx="10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6749786" y="223045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749786" y="243099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011570" y="2169383"/>
            <a:ext cx="972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Unused/free</a:t>
            </a:r>
            <a:endParaRPr lang="en-US" sz="1100" dirty="0"/>
          </a:p>
        </p:txBody>
      </p:sp>
      <p:sp>
        <p:nvSpPr>
          <p:cNvPr id="141" name="TextBox 140"/>
          <p:cNvSpPr txBox="1"/>
          <p:nvPr/>
        </p:nvSpPr>
        <p:spPr>
          <a:xfrm>
            <a:off x="7011570" y="2360759"/>
            <a:ext cx="1128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Used/allocated</a:t>
            </a:r>
            <a:endParaRPr lang="en-US" sz="1100" dirty="0"/>
          </a:p>
        </p:txBody>
      </p:sp>
      <p:sp>
        <p:nvSpPr>
          <p:cNvPr id="143" name="Rectangle 142"/>
          <p:cNvSpPr/>
          <p:nvPr/>
        </p:nvSpPr>
        <p:spPr>
          <a:xfrm>
            <a:off x="1480036" y="1863586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 = 0x00</a:t>
            </a:r>
            <a:endParaRPr lang="en-US" sz="1200" dirty="0"/>
          </a:p>
        </p:txBody>
      </p:sp>
      <p:sp>
        <p:nvSpPr>
          <p:cNvPr id="144" name="Rectangle 143"/>
          <p:cNvSpPr/>
          <p:nvPr/>
        </p:nvSpPr>
        <p:spPr>
          <a:xfrm>
            <a:off x="1480036" y="2064122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16 = 0x10</a:t>
            </a:r>
            <a:endParaRPr lang="en-US" sz="1200" dirty="0"/>
          </a:p>
        </p:txBody>
      </p:sp>
      <p:sp>
        <p:nvSpPr>
          <p:cNvPr id="145" name="Rectangle 144"/>
          <p:cNvSpPr/>
          <p:nvPr/>
        </p:nvSpPr>
        <p:spPr>
          <a:xfrm>
            <a:off x="1480036" y="2259493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32 = 0x20</a:t>
            </a:r>
            <a:endParaRPr lang="en-US" sz="1200" dirty="0"/>
          </a:p>
        </p:txBody>
      </p:sp>
      <p:sp>
        <p:nvSpPr>
          <p:cNvPr id="146" name="Rectangle 145"/>
          <p:cNvSpPr/>
          <p:nvPr/>
        </p:nvSpPr>
        <p:spPr>
          <a:xfrm>
            <a:off x="1480036" y="2460029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48 = 0x30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478143" y="2646241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64 = 0x40</a:t>
            </a:r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1478143" y="2846777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80 = 0x50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1478143" y="3042148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96 = 0x60</a:t>
            </a:r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1478143" y="3242684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112 = 0x70</a:t>
            </a:r>
            <a:endParaRPr lang="en-US" sz="12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103577" y="38446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3" name="Right Brace 152"/>
          <p:cNvSpPr/>
          <p:nvPr/>
        </p:nvSpPr>
        <p:spPr>
          <a:xfrm rot="5400000">
            <a:off x="1837562" y="3110460"/>
            <a:ext cx="238715" cy="9575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389326" y="3806484"/>
            <a:ext cx="111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1.2.2 </a:t>
            </a:r>
            <a:r>
              <a:rPr lang="mr-IN" dirty="0" smtClean="0"/>
              <a:t>–</a:t>
            </a:r>
            <a:r>
              <a:rPr lang="en-US" dirty="0" smtClean="0"/>
              <a:t> Dynamic Memory Allocation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3"/>
            <a:ext cx="8837250" cy="10566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&lt;type&gt; *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identifier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rgbClr val="0000FF"/>
                </a:solidFill>
              </a:rPr>
              <a:t>=  </a:t>
            </a:r>
            <a:r>
              <a:rPr lang="en-US" sz="2000" i="1" dirty="0" err="1" smtClean="0">
                <a:solidFill>
                  <a:srgbClr val="0000FF"/>
                </a:solidFill>
              </a:rPr>
              <a:t>malloc</a:t>
            </a:r>
            <a:r>
              <a:rPr lang="en-US" sz="2000" i="1" dirty="0" smtClean="0">
                <a:solidFill>
                  <a:srgbClr val="0000FF"/>
                </a:solidFill>
              </a:rPr>
              <a:t>(</a:t>
            </a:r>
            <a:r>
              <a:rPr lang="en-US" sz="2000" i="1" dirty="0" err="1" smtClean="0">
                <a:solidFill>
                  <a:srgbClr val="FF0000"/>
                </a:solidFill>
              </a:rPr>
              <a:t>sizeof</a:t>
            </a:r>
            <a:r>
              <a:rPr lang="en-US" sz="2000" i="1" dirty="0" smtClean="0">
                <a:solidFill>
                  <a:srgbClr val="0000FF"/>
                </a:solidFill>
              </a:rPr>
              <a:t>(&lt;</a:t>
            </a:r>
            <a:r>
              <a:rPr lang="en-US" sz="2000" i="1" dirty="0" smtClean="0">
                <a:solidFill>
                  <a:srgbClr val="FF0000"/>
                </a:solidFill>
              </a:rPr>
              <a:t>type</a:t>
            </a:r>
            <a:r>
              <a:rPr lang="en-US" sz="2000" i="1" dirty="0" smtClean="0">
                <a:solidFill>
                  <a:srgbClr val="0000FF"/>
                </a:solidFill>
              </a:rPr>
              <a:t>&gt;)</a:t>
            </a:r>
            <a:r>
              <a:rPr lang="en-US" sz="2000" i="1" dirty="0" smtClean="0">
                <a:solidFill>
                  <a:srgbClr val="FF0000"/>
                </a:solidFill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</a:rPr>
              <a:t>*</a:t>
            </a:r>
            <a:r>
              <a:rPr lang="en-US" sz="2000" i="1" dirty="0" smtClean="0">
                <a:solidFill>
                  <a:srgbClr val="FF0000"/>
                </a:solidFill>
              </a:rPr>
              <a:t> </a:t>
            </a:r>
            <a:r>
              <a:rPr lang="en-US" sz="2000" i="1" dirty="0" smtClean="0">
                <a:solidFill>
                  <a:srgbClr val="0000FF"/>
                </a:solidFill>
              </a:rPr>
              <a:t>&lt;</a:t>
            </a:r>
            <a:r>
              <a:rPr lang="en-US" sz="2000" i="1" dirty="0" err="1" smtClean="0">
                <a:solidFill>
                  <a:srgbClr val="FF0000"/>
                </a:solidFill>
              </a:rPr>
              <a:t>num</a:t>
            </a:r>
            <a:r>
              <a:rPr lang="en-US" sz="2000" i="1" dirty="0" smtClean="0">
                <a:solidFill>
                  <a:srgbClr val="FF0000"/>
                </a:solidFill>
              </a:rPr>
              <a:t>-elements</a:t>
            </a:r>
            <a:r>
              <a:rPr lang="en-US" sz="2000" i="1" dirty="0" smtClean="0">
                <a:solidFill>
                  <a:srgbClr val="0000FF"/>
                </a:solidFill>
              </a:rPr>
              <a:t>&gt;);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</a:t>
            </a:r>
            <a:r>
              <a:rPr lang="en-US" sz="1500" i="1" dirty="0" err="1" smtClean="0">
                <a:solidFill>
                  <a:srgbClr val="008000"/>
                </a:solidFill>
              </a:rPr>
              <a:t>int</a:t>
            </a:r>
            <a:r>
              <a:rPr lang="en-US" sz="1500" i="1" dirty="0" smtClean="0">
                <a:solidFill>
                  <a:srgbClr val="008000"/>
                </a:solidFill>
              </a:rPr>
              <a:t> *</a:t>
            </a:r>
            <a:r>
              <a:rPr lang="en-US" sz="1500" dirty="0" err="1" smtClean="0">
                <a:solidFill>
                  <a:schemeClr val="accent6">
                    <a:lumMod val="75000"/>
                  </a:schemeClr>
                </a:solidFill>
              </a:rPr>
              <a:t>ar</a:t>
            </a:r>
            <a:r>
              <a:rPr lang="en-US" sz="15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500" i="1" dirty="0" smtClean="0">
                <a:solidFill>
                  <a:srgbClr val="008000"/>
                </a:solidFill>
              </a:rPr>
              <a:t>= </a:t>
            </a:r>
            <a:r>
              <a:rPr lang="en-US" sz="1500" i="1" dirty="0" err="1" smtClean="0">
                <a:solidFill>
                  <a:srgbClr val="0000FF"/>
                </a:solidFill>
              </a:rPr>
              <a:t>malloc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err="1" smtClean="0">
                <a:solidFill>
                  <a:srgbClr val="FF0000"/>
                </a:solidFill>
              </a:rPr>
              <a:t>sizeof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err="1" smtClean="0">
                <a:solidFill>
                  <a:srgbClr val="FF0000"/>
                </a:solidFill>
              </a:rPr>
              <a:t>int</a:t>
            </a:r>
            <a:r>
              <a:rPr lang="en-US" sz="1500" i="1" dirty="0" smtClean="0">
                <a:solidFill>
                  <a:srgbClr val="008000"/>
                </a:solidFill>
              </a:rPr>
              <a:t>) * </a:t>
            </a:r>
            <a:r>
              <a:rPr lang="en-US" sz="1500" i="1" dirty="0" smtClean="0">
                <a:solidFill>
                  <a:srgbClr val="FF0000"/>
                </a:solidFill>
              </a:rPr>
              <a:t>4</a:t>
            </a:r>
            <a:r>
              <a:rPr lang="en-US" sz="1500" i="1" dirty="0" smtClean="0">
                <a:solidFill>
                  <a:srgbClr val="008000"/>
                </a:solidFill>
              </a:rPr>
              <a:t>);  =&gt; </a:t>
            </a:r>
            <a:r>
              <a:rPr lang="en-US" sz="1500" i="1" dirty="0" err="1" smtClean="0">
                <a:solidFill>
                  <a:srgbClr val="008000"/>
                </a:solidFill>
              </a:rPr>
              <a:t>malloc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smtClean="0">
                <a:solidFill>
                  <a:srgbClr val="FF0000"/>
                </a:solidFill>
              </a:rPr>
              <a:t>4</a:t>
            </a:r>
            <a:r>
              <a:rPr lang="en-US" sz="1500" i="1" dirty="0" smtClean="0">
                <a:solidFill>
                  <a:srgbClr val="008000"/>
                </a:solidFill>
              </a:rPr>
              <a:t> * </a:t>
            </a:r>
            <a:r>
              <a:rPr lang="en-US" sz="1500" i="1" dirty="0" smtClean="0">
                <a:solidFill>
                  <a:srgbClr val="FF0000"/>
                </a:solidFill>
              </a:rPr>
              <a:t>4</a:t>
            </a:r>
            <a:r>
              <a:rPr lang="en-US" sz="1500" i="1" dirty="0" smtClean="0">
                <a:solidFill>
                  <a:srgbClr val="008000"/>
                </a:solidFill>
              </a:rPr>
              <a:t>); =&gt; </a:t>
            </a:r>
            <a:r>
              <a:rPr lang="en-US" sz="1500" i="1" dirty="0" err="1" smtClean="0">
                <a:solidFill>
                  <a:srgbClr val="008000"/>
                </a:solidFill>
              </a:rPr>
              <a:t>malloc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smtClean="0">
                <a:solidFill>
                  <a:srgbClr val="FF0000"/>
                </a:solidFill>
              </a:rPr>
              <a:t>16</a:t>
            </a:r>
            <a:r>
              <a:rPr lang="en-US" sz="1500" i="1" dirty="0" smtClean="0">
                <a:solidFill>
                  <a:srgbClr val="008000"/>
                </a:solidFill>
              </a:rPr>
              <a:t>)</a:t>
            </a:r>
            <a:r>
              <a:rPr lang="en-US" sz="1500" i="1" dirty="0" smtClean="0">
                <a:solidFill>
                  <a:srgbClr val="0000FF"/>
                </a:solidFill>
              </a:rPr>
              <a:t>;</a:t>
            </a:r>
          </a:p>
          <a:p>
            <a:pPr marL="834390" lvl="2" indent="-285750">
              <a:buFont typeface="Arial"/>
              <a:buChar char="•"/>
            </a:pPr>
            <a:r>
              <a:rPr lang="en-US" sz="1300" i="1" dirty="0" err="1" smtClean="0">
                <a:solidFill>
                  <a:srgbClr val="0000FF"/>
                </a:solidFill>
              </a:rPr>
              <a:t>ar</a:t>
            </a:r>
            <a:r>
              <a:rPr lang="en-US" sz="1300" i="1" dirty="0" smtClean="0">
                <a:solidFill>
                  <a:srgbClr val="0000FF"/>
                </a:solidFill>
              </a:rPr>
              <a:t> = 0x20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2123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82123" y="260257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2123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2123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7492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77492" y="260257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7492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77492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8465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8465" y="260257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68465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68465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63834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63834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63834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63834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5183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55183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55183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55183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50552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50552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50552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50552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241525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41525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41525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41525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36894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36894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36894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36894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28622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28622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628622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628622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23991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23991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3991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23991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14964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14964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14964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14964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210333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10333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210333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210333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01682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01682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401682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01682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97051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97051" y="2602578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97051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597051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788024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88024" y="260257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788024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88024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83393" y="2402042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983393" y="2602578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983393" y="27979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983393" y="2998485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080230" y="318469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080230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080230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080230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75599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275599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275599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275599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466572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466572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466572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466572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661941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61941" y="338523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661941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61941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53290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853290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853290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853290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048659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048659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048659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048659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239632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239632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239632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239632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35001" y="318469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35001" y="338523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35001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435001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626729" y="318469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26729" y="338523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626729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626729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822098" y="318469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822098" y="338523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822098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822098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5013071" y="3184697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013071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013071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013071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208440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208440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208440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5208440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5399789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5399789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99789" y="3580604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399789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95158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595158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595158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595158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86131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6131" y="3385233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86131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786131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981500" y="3184697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81500" y="338523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981500" y="3580604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981500" y="3781140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Brace 135"/>
          <p:cNvSpPr/>
          <p:nvPr/>
        </p:nvSpPr>
        <p:spPr>
          <a:xfrm rot="5400000">
            <a:off x="4483843" y="2577138"/>
            <a:ext cx="238715" cy="30629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4066936" y="4325840"/>
            <a:ext cx="10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6751680" y="2749813"/>
            <a:ext cx="153157" cy="143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751680" y="2950349"/>
            <a:ext cx="153157" cy="1432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013464" y="2688739"/>
            <a:ext cx="972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Unused/free</a:t>
            </a:r>
            <a:endParaRPr lang="en-US" sz="1100" dirty="0"/>
          </a:p>
        </p:txBody>
      </p:sp>
      <p:sp>
        <p:nvSpPr>
          <p:cNvPr id="141" name="TextBox 140"/>
          <p:cNvSpPr txBox="1"/>
          <p:nvPr/>
        </p:nvSpPr>
        <p:spPr>
          <a:xfrm>
            <a:off x="7013464" y="2880115"/>
            <a:ext cx="1128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Used/allocated</a:t>
            </a:r>
            <a:endParaRPr lang="en-US" sz="1100" dirty="0"/>
          </a:p>
        </p:txBody>
      </p:sp>
      <p:sp>
        <p:nvSpPr>
          <p:cNvPr id="143" name="Rectangle 142"/>
          <p:cNvSpPr/>
          <p:nvPr/>
        </p:nvSpPr>
        <p:spPr>
          <a:xfrm>
            <a:off x="1481930" y="2382942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 = 0x00</a:t>
            </a:r>
            <a:endParaRPr lang="en-US" sz="1200" dirty="0"/>
          </a:p>
        </p:txBody>
      </p:sp>
      <p:sp>
        <p:nvSpPr>
          <p:cNvPr id="144" name="Rectangle 143"/>
          <p:cNvSpPr/>
          <p:nvPr/>
        </p:nvSpPr>
        <p:spPr>
          <a:xfrm>
            <a:off x="1481930" y="2583478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16 = 0x10</a:t>
            </a:r>
            <a:endParaRPr lang="en-US" sz="1200" dirty="0"/>
          </a:p>
        </p:txBody>
      </p:sp>
      <p:sp>
        <p:nvSpPr>
          <p:cNvPr id="145" name="Rectangle 144"/>
          <p:cNvSpPr/>
          <p:nvPr/>
        </p:nvSpPr>
        <p:spPr>
          <a:xfrm>
            <a:off x="1481930" y="2778849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32 = 0x20</a:t>
            </a:r>
            <a:endParaRPr lang="en-US" sz="1200" dirty="0"/>
          </a:p>
        </p:txBody>
      </p:sp>
      <p:sp>
        <p:nvSpPr>
          <p:cNvPr id="146" name="Rectangle 145"/>
          <p:cNvSpPr/>
          <p:nvPr/>
        </p:nvSpPr>
        <p:spPr>
          <a:xfrm>
            <a:off x="1481930" y="2979385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48 = 0x30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480037" y="3165597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64 = 0x40</a:t>
            </a:r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1480037" y="3366133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80 = 0x50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1480037" y="3561504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96 = 0x60</a:t>
            </a:r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1480037" y="3762040"/>
            <a:ext cx="955663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112 = 0x70</a:t>
            </a:r>
            <a:endParaRPr lang="en-US" sz="1200" dirty="0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3" name="Right Brace 152"/>
          <p:cNvSpPr/>
          <p:nvPr/>
        </p:nvSpPr>
        <p:spPr>
          <a:xfrm rot="5400000">
            <a:off x="1839456" y="3629816"/>
            <a:ext cx="238715" cy="9575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080264" y="4325840"/>
            <a:ext cx="17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Offset/Address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6751680" y="3156049"/>
            <a:ext cx="153157" cy="143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7013464" y="3104134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Newly allocated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474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1.2.3 </a:t>
            </a:r>
            <a:r>
              <a:rPr lang="mr-IN" dirty="0" smtClean="0"/>
              <a:t>–</a:t>
            </a:r>
            <a:r>
              <a:rPr lang="en-US" dirty="0" smtClean="0"/>
              <a:t>Memory </a:t>
            </a:r>
            <a:r>
              <a:rPr lang="en-US" i="1" dirty="0" smtClean="0"/>
              <a:t>Manipulation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3"/>
            <a:ext cx="8837250" cy="12763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Allocate memory: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char *</a:t>
            </a:r>
            <a:r>
              <a:rPr lang="en-US" sz="1500" dirty="0" err="1" smtClean="0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en-US" sz="1500" i="1" dirty="0" smtClean="0">
                <a:solidFill>
                  <a:srgbClr val="008000"/>
                </a:solidFill>
              </a:rPr>
              <a:t>= </a:t>
            </a:r>
            <a:r>
              <a:rPr lang="en-US" sz="1500" i="1" dirty="0" err="1" smtClean="0">
                <a:solidFill>
                  <a:srgbClr val="0000FF"/>
                </a:solidFill>
              </a:rPr>
              <a:t>malloc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err="1" smtClean="0">
                <a:solidFill>
                  <a:srgbClr val="FF0000"/>
                </a:solidFill>
              </a:rPr>
              <a:t>sizeof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smtClean="0">
                <a:solidFill>
                  <a:srgbClr val="FF0000"/>
                </a:solidFill>
              </a:rPr>
              <a:t>char</a:t>
            </a:r>
            <a:r>
              <a:rPr lang="en-US" sz="1500" i="1" dirty="0" smtClean="0">
                <a:solidFill>
                  <a:srgbClr val="008000"/>
                </a:solidFill>
              </a:rPr>
              <a:t>) * </a:t>
            </a:r>
            <a:r>
              <a:rPr lang="en-US" sz="1500" i="1" dirty="0" smtClean="0">
                <a:solidFill>
                  <a:srgbClr val="FF0000"/>
                </a:solidFill>
              </a:rPr>
              <a:t>16</a:t>
            </a:r>
            <a:r>
              <a:rPr lang="en-US" sz="1500" i="1" dirty="0" smtClean="0">
                <a:solidFill>
                  <a:srgbClr val="008000"/>
                </a:solidFill>
              </a:rPr>
              <a:t>);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err="1" smtClean="0">
                <a:solidFill>
                  <a:srgbClr val="0000FF"/>
                </a:solidFill>
              </a:rPr>
              <a:t>ca</a:t>
            </a:r>
            <a:r>
              <a:rPr lang="en-US" sz="1100" i="1" dirty="0" smtClean="0">
                <a:solidFill>
                  <a:srgbClr val="0000FF"/>
                </a:solidFill>
              </a:rPr>
              <a:t>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043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8579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76772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7214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6349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5885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49832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4520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13692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32298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2327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1864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90998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05358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29633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49170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3098528" y="1962383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06168" y="2067427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Subtitle 2"/>
          <p:cNvSpPr txBox="1">
            <a:spLocks/>
          </p:cNvSpPr>
          <p:nvPr/>
        </p:nvSpPr>
        <p:spPr>
          <a:xfrm>
            <a:off x="152778" y="2750204"/>
            <a:ext cx="8837250" cy="20387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err="1" smtClean="0">
                <a:solidFill>
                  <a:srgbClr val="0000FF"/>
                </a:solidFill>
              </a:rPr>
              <a:t>Minipulation</a:t>
            </a:r>
            <a:r>
              <a:rPr lang="en-US" sz="2000" i="1" dirty="0" smtClean="0">
                <a:solidFill>
                  <a:srgbClr val="0000FF"/>
                </a:solidFill>
              </a:rPr>
              <a:t>:</a:t>
            </a:r>
          </a:p>
          <a:p>
            <a:pPr marL="560070" lvl="1" indent="-285750">
              <a:buFont typeface="Arial"/>
              <a:buChar char="•"/>
            </a:pPr>
            <a:r>
              <a:rPr lang="en-US" sz="1300" dirty="0" smtClean="0">
                <a:solidFill>
                  <a:srgbClr val="008000"/>
                </a:solidFill>
              </a:rPr>
              <a:t>6</a:t>
            </a:r>
            <a:r>
              <a:rPr lang="en-US" sz="1300" baseline="30000" dirty="0" smtClean="0">
                <a:solidFill>
                  <a:srgbClr val="008000"/>
                </a:solidFill>
              </a:rPr>
              <a:t>th</a:t>
            </a:r>
            <a:r>
              <a:rPr lang="en-US" sz="1300" dirty="0" smtClean="0">
                <a:solidFill>
                  <a:srgbClr val="008000"/>
                </a:solidFill>
              </a:rPr>
              <a:t> element</a:t>
            </a:r>
            <a:r>
              <a:rPr lang="en-US" sz="1300" i="1" dirty="0" smtClean="0">
                <a:solidFill>
                  <a:srgbClr val="0000FF"/>
                </a:solidFill>
              </a:rPr>
              <a:t>: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err="1" smtClean="0">
                <a:solidFill>
                  <a:srgbClr val="0000FF"/>
                </a:solidFill>
              </a:rPr>
              <a:t>ca</a:t>
            </a:r>
            <a:r>
              <a:rPr lang="en-US" sz="1100" i="1" dirty="0" smtClean="0">
                <a:solidFill>
                  <a:srgbClr val="0000FF"/>
                </a:solidFill>
              </a:rPr>
              <a:t>[5]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*(</a:t>
            </a:r>
            <a:r>
              <a:rPr lang="en-US" sz="1100" i="1" dirty="0" err="1" smtClean="0">
                <a:solidFill>
                  <a:srgbClr val="0000FF"/>
                </a:solidFill>
              </a:rPr>
              <a:t>ca</a:t>
            </a:r>
            <a:r>
              <a:rPr lang="en-US" sz="1100" i="1" dirty="0" smtClean="0">
                <a:solidFill>
                  <a:srgbClr val="0000FF"/>
                </a:solidFill>
              </a:rPr>
              <a:t>+ 5)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chemeClr val="accent1">
                    <a:lumMod val="75000"/>
                  </a:schemeClr>
                </a:solidFill>
              </a:rPr>
              <a:t>char *z</a:t>
            </a:r>
            <a:r>
              <a:rPr lang="en-US" sz="1100" i="1" dirty="0" smtClean="0">
                <a:solidFill>
                  <a:srgbClr val="0000FF"/>
                </a:solidFill>
              </a:rPr>
              <a:t> = </a:t>
            </a:r>
            <a:r>
              <a:rPr lang="en-US" sz="1100" i="1" dirty="0" err="1" smtClean="0">
                <a:solidFill>
                  <a:srgbClr val="0000FF"/>
                </a:solidFill>
              </a:rPr>
              <a:t>ca</a:t>
            </a:r>
            <a:r>
              <a:rPr lang="en-US" sz="1100" i="1" dirty="0" smtClean="0">
                <a:solidFill>
                  <a:srgbClr val="0000FF"/>
                </a:solidFill>
              </a:rPr>
              <a:t> + 5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 </a:t>
            </a:r>
            <a:r>
              <a:rPr lang="en-US" sz="1100" i="1" dirty="0" smtClean="0">
                <a:solidFill>
                  <a:srgbClr val="A9432B"/>
                </a:solidFill>
              </a:rPr>
              <a:t>*z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A9432B"/>
                </a:solidFill>
              </a:rPr>
              <a:t> *(z+0)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A9432B"/>
                </a:solidFill>
              </a:rPr>
              <a:t> z[0] 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59043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78579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4976772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517214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36349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558859" y="3198630"/>
            <a:ext cx="153157" cy="208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749832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4520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13692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332298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652327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671864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90998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7105358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729633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49170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098528" y="3198630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cs typeface="Arial"/>
              </a:rPr>
              <a:t>c</a:t>
            </a:r>
            <a:r>
              <a:rPr lang="en-US" sz="1200" dirty="0" err="1" smtClean="0">
                <a:cs typeface="Arial"/>
              </a:rPr>
              <a:t>a</a:t>
            </a:r>
            <a:r>
              <a:rPr lang="en-US" sz="1200" dirty="0" smtClean="0">
                <a:cs typeface="Arial"/>
              </a:rPr>
              <a:t> = 0x20</a:t>
            </a:r>
            <a:endParaRPr lang="en-US" sz="1200" dirty="0">
              <a:cs typeface="Arial"/>
            </a:endParaRPr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4206168" y="3303674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3098528" y="3604087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cs typeface="Arial"/>
              </a:rPr>
              <a:t>c</a:t>
            </a:r>
            <a:r>
              <a:rPr lang="en-US" sz="1200" dirty="0" err="1" smtClean="0">
                <a:cs typeface="Arial"/>
              </a:rPr>
              <a:t>a</a:t>
            </a:r>
            <a:r>
              <a:rPr lang="en-US" sz="1200" dirty="0" smtClean="0">
                <a:cs typeface="Arial"/>
              </a:rPr>
              <a:t>[5] = 0x25</a:t>
            </a:r>
            <a:endParaRPr lang="en-US" sz="1200" dirty="0">
              <a:cs typeface="Arial"/>
            </a:endParaRPr>
          </a:p>
        </p:txBody>
      </p:sp>
      <p:cxnSp>
        <p:nvCxnSpPr>
          <p:cNvPr id="11" name="Elbow Connector 10"/>
          <p:cNvCxnSpPr>
            <a:stCxn id="176" idx="3"/>
            <a:endCxn id="163" idx="2"/>
          </p:cNvCxnSpPr>
          <p:nvPr/>
        </p:nvCxnSpPr>
        <p:spPr>
          <a:xfrm flipV="1">
            <a:off x="4156345" y="3406726"/>
            <a:ext cx="1479093" cy="30140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098528" y="404518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Arial"/>
              </a:rPr>
              <a:t>z</a:t>
            </a:r>
            <a:r>
              <a:rPr lang="en-US" sz="1200" dirty="0" smtClean="0">
                <a:cs typeface="Arial"/>
              </a:rPr>
              <a:t> = 0x25</a:t>
            </a:r>
            <a:endParaRPr lang="en-US" sz="1200" dirty="0">
              <a:cs typeface="Arial"/>
            </a:endParaRPr>
          </a:p>
        </p:txBody>
      </p:sp>
      <p:cxnSp>
        <p:nvCxnSpPr>
          <p:cNvPr id="179" name="Elbow Connector 178"/>
          <p:cNvCxnSpPr>
            <a:stCxn id="178" idx="3"/>
            <a:endCxn id="163" idx="2"/>
          </p:cNvCxnSpPr>
          <p:nvPr/>
        </p:nvCxnSpPr>
        <p:spPr>
          <a:xfrm flipV="1">
            <a:off x="4156345" y="3406726"/>
            <a:ext cx="1479093" cy="7425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7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1.2.4 </a:t>
            </a:r>
            <a:r>
              <a:rPr lang="mr-IN" dirty="0" smtClean="0"/>
              <a:t>–</a:t>
            </a:r>
            <a:r>
              <a:rPr lang="en-US" dirty="0" smtClean="0"/>
              <a:t>Memory </a:t>
            </a:r>
            <a:r>
              <a:rPr lang="en-US" i="1" dirty="0" smtClean="0"/>
              <a:t>Manipulation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3"/>
            <a:ext cx="8837250" cy="12763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Allocate memory: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</a:t>
            </a:r>
            <a:r>
              <a:rPr lang="en-US" sz="1500" i="1" dirty="0" err="1" smtClean="0">
                <a:solidFill>
                  <a:srgbClr val="008000"/>
                </a:solidFill>
              </a:rPr>
              <a:t>int</a:t>
            </a:r>
            <a:r>
              <a:rPr lang="en-US" sz="1500" i="1" dirty="0" smtClean="0">
                <a:solidFill>
                  <a:srgbClr val="008000"/>
                </a:solidFill>
              </a:rPr>
              <a:t> *</a:t>
            </a:r>
            <a:r>
              <a:rPr lang="en-US" sz="1500" dirty="0" err="1" smtClean="0">
                <a:solidFill>
                  <a:schemeClr val="accent6">
                    <a:lumMod val="75000"/>
                  </a:schemeClr>
                </a:solidFill>
              </a:rPr>
              <a:t>ia</a:t>
            </a:r>
            <a:r>
              <a:rPr lang="en-US" sz="1500" i="1" dirty="0" smtClean="0">
                <a:solidFill>
                  <a:srgbClr val="008000"/>
                </a:solidFill>
              </a:rPr>
              <a:t>= </a:t>
            </a:r>
            <a:r>
              <a:rPr lang="en-US" sz="1500" i="1" dirty="0" err="1" smtClean="0">
                <a:solidFill>
                  <a:srgbClr val="0000FF"/>
                </a:solidFill>
              </a:rPr>
              <a:t>malloc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err="1" smtClean="0">
                <a:solidFill>
                  <a:srgbClr val="FF0000"/>
                </a:solidFill>
              </a:rPr>
              <a:t>sizeof</a:t>
            </a:r>
            <a:r>
              <a:rPr lang="en-US" sz="1500" i="1" dirty="0" smtClean="0">
                <a:solidFill>
                  <a:srgbClr val="008000"/>
                </a:solidFill>
              </a:rPr>
              <a:t>(</a:t>
            </a:r>
            <a:r>
              <a:rPr lang="en-US" sz="1500" i="1" dirty="0" err="1" smtClean="0">
                <a:solidFill>
                  <a:srgbClr val="FF0000"/>
                </a:solidFill>
              </a:rPr>
              <a:t>int</a:t>
            </a:r>
            <a:r>
              <a:rPr lang="en-US" sz="1500" i="1" dirty="0" smtClean="0">
                <a:solidFill>
                  <a:srgbClr val="008000"/>
                </a:solidFill>
              </a:rPr>
              <a:t>) * </a:t>
            </a:r>
            <a:r>
              <a:rPr lang="en-US" sz="1500" i="1" dirty="0" smtClean="0">
                <a:solidFill>
                  <a:srgbClr val="FF0000"/>
                </a:solidFill>
              </a:rPr>
              <a:t>4</a:t>
            </a:r>
            <a:r>
              <a:rPr lang="en-US" sz="1500" i="1" dirty="0" smtClean="0">
                <a:solidFill>
                  <a:srgbClr val="008000"/>
                </a:solidFill>
              </a:rPr>
              <a:t>);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err="1">
                <a:solidFill>
                  <a:srgbClr val="0000FF"/>
                </a:solidFill>
              </a:rPr>
              <a:t>i</a:t>
            </a:r>
            <a:r>
              <a:rPr lang="en-US" sz="1100" i="1" dirty="0" err="1" smtClean="0">
                <a:solidFill>
                  <a:srgbClr val="0000FF"/>
                </a:solidFill>
              </a:rPr>
              <a:t>a</a:t>
            </a:r>
            <a:r>
              <a:rPr lang="en-US" sz="1100" i="1" dirty="0" smtClean="0">
                <a:solidFill>
                  <a:srgbClr val="0000FF"/>
                </a:solidFill>
              </a:rPr>
              <a:t>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043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8579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76772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7214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6349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5885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49832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4520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13692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32298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2327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1864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909989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05358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296331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491700" y="1962383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3098528" y="1962383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06168" y="2067427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Subtitle 2"/>
          <p:cNvSpPr txBox="1">
            <a:spLocks/>
          </p:cNvSpPr>
          <p:nvPr/>
        </p:nvSpPr>
        <p:spPr>
          <a:xfrm>
            <a:off x="152778" y="2750204"/>
            <a:ext cx="8837250" cy="20387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err="1" smtClean="0">
                <a:solidFill>
                  <a:srgbClr val="0000FF"/>
                </a:solidFill>
              </a:rPr>
              <a:t>Minipulation</a:t>
            </a:r>
            <a:r>
              <a:rPr lang="en-US" sz="2000" i="1" dirty="0" smtClean="0">
                <a:solidFill>
                  <a:srgbClr val="0000FF"/>
                </a:solidFill>
              </a:rPr>
              <a:t>:</a:t>
            </a:r>
          </a:p>
          <a:p>
            <a:pPr marL="560070" lvl="1" indent="-285750">
              <a:buFont typeface="Arial"/>
              <a:buChar char="•"/>
            </a:pPr>
            <a:r>
              <a:rPr lang="en-US" sz="1300" dirty="0" smtClean="0">
                <a:solidFill>
                  <a:srgbClr val="008000"/>
                </a:solidFill>
              </a:rPr>
              <a:t>3</a:t>
            </a:r>
            <a:r>
              <a:rPr lang="en-US" sz="1300" baseline="30000" dirty="0" smtClean="0">
                <a:solidFill>
                  <a:srgbClr val="008000"/>
                </a:solidFill>
              </a:rPr>
              <a:t>th</a:t>
            </a:r>
            <a:r>
              <a:rPr lang="en-US" sz="1300" dirty="0" smtClean="0">
                <a:solidFill>
                  <a:srgbClr val="008000"/>
                </a:solidFill>
              </a:rPr>
              <a:t> element</a:t>
            </a:r>
            <a:r>
              <a:rPr lang="en-US" sz="1300" i="1" dirty="0" smtClean="0">
                <a:solidFill>
                  <a:srgbClr val="0000FF"/>
                </a:solidFill>
              </a:rPr>
              <a:t>: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err="1">
                <a:solidFill>
                  <a:srgbClr val="0000FF"/>
                </a:solidFill>
              </a:rPr>
              <a:t>i</a:t>
            </a:r>
            <a:r>
              <a:rPr lang="en-US" sz="1100" i="1" dirty="0" err="1" smtClean="0">
                <a:solidFill>
                  <a:srgbClr val="0000FF"/>
                </a:solidFill>
              </a:rPr>
              <a:t>a</a:t>
            </a:r>
            <a:r>
              <a:rPr lang="en-US" sz="1100" i="1" dirty="0" smtClean="0">
                <a:solidFill>
                  <a:srgbClr val="0000FF"/>
                </a:solidFill>
              </a:rPr>
              <a:t>[2]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*(</a:t>
            </a:r>
            <a:r>
              <a:rPr lang="en-US" sz="1100" i="1" dirty="0" err="1">
                <a:solidFill>
                  <a:srgbClr val="0000FF"/>
                </a:solidFill>
              </a:rPr>
              <a:t>i</a:t>
            </a:r>
            <a:r>
              <a:rPr lang="en-US" sz="1100" i="1" dirty="0" err="1" smtClean="0">
                <a:solidFill>
                  <a:srgbClr val="0000FF"/>
                </a:solidFill>
              </a:rPr>
              <a:t>a</a:t>
            </a:r>
            <a:r>
              <a:rPr lang="en-US" sz="1100" i="1" dirty="0" smtClean="0">
                <a:solidFill>
                  <a:srgbClr val="0000FF"/>
                </a:solidFill>
              </a:rPr>
              <a:t>+ 2)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100" i="1" dirty="0" smtClean="0">
                <a:solidFill>
                  <a:schemeClr val="accent1">
                    <a:lumMod val="75000"/>
                  </a:schemeClr>
                </a:solidFill>
              </a:rPr>
              <a:t> *z</a:t>
            </a:r>
            <a:r>
              <a:rPr lang="en-US" sz="1100" i="1" dirty="0" smtClean="0">
                <a:solidFill>
                  <a:srgbClr val="0000FF"/>
                </a:solidFill>
              </a:rPr>
              <a:t> = </a:t>
            </a:r>
            <a:r>
              <a:rPr lang="en-US" sz="1100" i="1" dirty="0" err="1">
                <a:solidFill>
                  <a:srgbClr val="0000FF"/>
                </a:solidFill>
              </a:rPr>
              <a:t>i</a:t>
            </a:r>
            <a:r>
              <a:rPr lang="en-US" sz="1100" i="1" dirty="0" err="1" smtClean="0">
                <a:solidFill>
                  <a:srgbClr val="0000FF"/>
                </a:solidFill>
              </a:rPr>
              <a:t>a</a:t>
            </a:r>
            <a:r>
              <a:rPr lang="en-US" sz="1100" i="1" dirty="0" smtClean="0">
                <a:solidFill>
                  <a:srgbClr val="0000FF"/>
                </a:solidFill>
              </a:rPr>
              <a:t> + 2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 </a:t>
            </a:r>
            <a:r>
              <a:rPr lang="en-US" sz="1100" i="1" dirty="0" smtClean="0">
                <a:solidFill>
                  <a:srgbClr val="A9432B"/>
                </a:solidFill>
              </a:rPr>
              <a:t>*z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A9432B"/>
                </a:solidFill>
              </a:rPr>
              <a:t> *(z+0)</a:t>
            </a:r>
          </a:p>
          <a:p>
            <a:pPr marL="1108710" lvl="3" indent="-285750">
              <a:buFont typeface="Arial"/>
              <a:buChar char="•"/>
            </a:pPr>
            <a:r>
              <a:rPr lang="en-US" sz="1100" i="1" dirty="0" smtClean="0">
                <a:solidFill>
                  <a:srgbClr val="A9432B"/>
                </a:solidFill>
              </a:rPr>
              <a:t> z[0] 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59043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78579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4976772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517214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36349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55885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749832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4520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909989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7105358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7296331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491700" y="3198630"/>
            <a:ext cx="153157" cy="2080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098528" y="3198630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cs typeface="Arial"/>
              </a:rPr>
              <a:t>ia</a:t>
            </a:r>
            <a:r>
              <a:rPr lang="en-US" sz="1200" dirty="0" smtClean="0">
                <a:cs typeface="Arial"/>
              </a:rPr>
              <a:t> = 0x20</a:t>
            </a:r>
            <a:endParaRPr lang="en-US" sz="1200" dirty="0">
              <a:cs typeface="Arial"/>
            </a:endParaRPr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4206168" y="3303674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3098528" y="3623187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cs typeface="Arial"/>
              </a:rPr>
              <a:t>ia</a:t>
            </a:r>
            <a:r>
              <a:rPr lang="en-US" sz="1200" dirty="0" smtClean="0">
                <a:cs typeface="Arial"/>
              </a:rPr>
              <a:t>[5] = 0x28</a:t>
            </a:r>
            <a:endParaRPr lang="en-US" sz="1200" dirty="0">
              <a:cs typeface="Arial"/>
            </a:endParaRPr>
          </a:p>
        </p:txBody>
      </p:sp>
      <p:cxnSp>
        <p:nvCxnSpPr>
          <p:cNvPr id="11" name="Elbow Connector 10"/>
          <p:cNvCxnSpPr>
            <a:stCxn id="176" idx="3"/>
            <a:endCxn id="49" idx="1"/>
          </p:cNvCxnSpPr>
          <p:nvPr/>
        </p:nvCxnSpPr>
        <p:spPr>
          <a:xfrm flipV="1">
            <a:off x="4156345" y="3607088"/>
            <a:ext cx="2348018" cy="120147"/>
          </a:xfrm>
          <a:prstGeom prst="bentConnector4">
            <a:avLst>
              <a:gd name="adj1" fmla="val 48566"/>
              <a:gd name="adj2" fmla="val -358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098528" y="406428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Arial"/>
              </a:rPr>
              <a:t>z</a:t>
            </a:r>
            <a:r>
              <a:rPr lang="en-US" sz="1200" dirty="0" smtClean="0">
                <a:cs typeface="Arial"/>
              </a:rPr>
              <a:t> = 0x28</a:t>
            </a:r>
            <a:endParaRPr lang="en-US" sz="1200" dirty="0">
              <a:cs typeface="Arial"/>
            </a:endParaRPr>
          </a:p>
        </p:txBody>
      </p:sp>
      <p:cxnSp>
        <p:nvCxnSpPr>
          <p:cNvPr id="179" name="Elbow Connector 178"/>
          <p:cNvCxnSpPr>
            <a:stCxn id="178" idx="3"/>
            <a:endCxn id="49" idx="1"/>
          </p:cNvCxnSpPr>
          <p:nvPr/>
        </p:nvCxnSpPr>
        <p:spPr>
          <a:xfrm flipV="1">
            <a:off x="4156345" y="3607088"/>
            <a:ext cx="2348018" cy="561249"/>
          </a:xfrm>
          <a:prstGeom prst="bentConnector4">
            <a:avLst>
              <a:gd name="adj1" fmla="val 48566"/>
              <a:gd name="adj2" fmla="val -44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5994044" y="765535"/>
            <a:ext cx="238715" cy="30629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596320" y="2416348"/>
            <a:ext cx="100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bytes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36929" y="3198630"/>
            <a:ext cx="734868" cy="408458"/>
            <a:chOff x="6136929" y="3198630"/>
            <a:chExt cx="734868" cy="408458"/>
          </a:xfrm>
        </p:grpSpPr>
        <p:sp>
          <p:nvSpPr>
            <p:cNvPr id="166" name="Rectangle 165"/>
            <p:cNvSpPr/>
            <p:nvPr/>
          </p:nvSpPr>
          <p:spPr>
            <a:xfrm>
              <a:off x="6136929" y="3198630"/>
              <a:ext cx="153157" cy="2080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332298" y="3198630"/>
              <a:ext cx="153157" cy="2080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523271" y="3198630"/>
              <a:ext cx="153157" cy="2080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718640" y="3198630"/>
              <a:ext cx="153157" cy="2080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Brace 48"/>
            <p:cNvSpPr/>
            <p:nvPr/>
          </p:nvSpPr>
          <p:spPr>
            <a:xfrm rot="5400000">
              <a:off x="6437030" y="3172321"/>
              <a:ext cx="134667" cy="73486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 flipV="1">
            <a:off x="5350351" y="3186664"/>
            <a:ext cx="0" cy="2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110651" y="3186664"/>
            <a:ext cx="0" cy="2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886119" y="3186664"/>
            <a:ext cx="0" cy="2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661587" y="3186664"/>
            <a:ext cx="0" cy="2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580385" y="3186664"/>
            <a:ext cx="0" cy="234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74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Arrays in C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239912"/>
            <a:ext cx="6400800" cy="354093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 smtClean="0"/>
              <a:t>Printing an array:</a:t>
            </a:r>
          </a:p>
          <a:p>
            <a:pPr marL="560070" lvl="1" indent="-285750">
              <a:buFont typeface="Arial"/>
              <a:buChar char="•"/>
            </a:pPr>
            <a:r>
              <a:rPr lang="en-US" dirty="0" smtClean="0"/>
              <a:t>Not built-in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Operation/Manipulation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Length calculation</a:t>
            </a:r>
          </a:p>
          <a:p>
            <a:pPr marL="1188720" lvl="2" indent="-457200"/>
            <a:r>
              <a:rPr lang="en-US" i="1" dirty="0" err="1" smtClean="0">
                <a:solidFill>
                  <a:srgbClr val="FF0000"/>
                </a:solidFill>
              </a:rPr>
              <a:t>sizeof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but be careful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Basic Usage: </a:t>
            </a:r>
          </a:p>
          <a:p>
            <a:pPr marL="1188720" lvl="2" indent="-457200"/>
            <a:r>
              <a:rPr lang="en-US" dirty="0" smtClean="0">
                <a:solidFill>
                  <a:srgbClr val="A9432B"/>
                </a:solidFill>
              </a:rPr>
              <a:t>array[</a:t>
            </a:r>
            <a:r>
              <a:rPr lang="en-US" dirty="0" err="1" smtClean="0">
                <a:solidFill>
                  <a:srgbClr val="A9432B"/>
                </a:solidFill>
              </a:rPr>
              <a:t>i</a:t>
            </a:r>
            <a:r>
              <a:rPr lang="en-US" dirty="0" smtClean="0">
                <a:solidFill>
                  <a:srgbClr val="A9432B"/>
                </a:solidFill>
              </a:rPr>
              <a:t>] </a:t>
            </a:r>
            <a:r>
              <a:rPr lang="en-US" dirty="0" smtClean="0">
                <a:solidFill>
                  <a:srgbClr val="A9432B"/>
                </a:solidFill>
                <a:sym typeface="Wingdings"/>
              </a:rPr>
              <a:t></a:t>
            </a:r>
            <a:r>
              <a:rPr lang="en-US" dirty="0" smtClean="0">
                <a:solidFill>
                  <a:srgbClr val="A9432B"/>
                </a:solidFill>
              </a:rPr>
              <a:t> *(array + </a:t>
            </a:r>
            <a:r>
              <a:rPr lang="en-US" dirty="0" err="1" smtClean="0">
                <a:solidFill>
                  <a:srgbClr val="A9432B"/>
                </a:solidFill>
              </a:rPr>
              <a:t>i</a:t>
            </a:r>
            <a:r>
              <a:rPr lang="en-US" dirty="0" smtClean="0">
                <a:solidFill>
                  <a:srgbClr val="A9432B"/>
                </a:solidFill>
              </a:rPr>
              <a:t>)</a:t>
            </a:r>
          </a:p>
          <a:p>
            <a:pPr marL="1463040" lvl="3" indent="-457200"/>
            <a:r>
              <a:rPr lang="en-US" dirty="0" smtClean="0"/>
              <a:t>Assignment:</a:t>
            </a:r>
          </a:p>
          <a:p>
            <a:pPr marL="1737360" lvl="4" indent="-457200"/>
            <a:r>
              <a:rPr lang="en-US" dirty="0" smtClean="0"/>
              <a:t>array[</a:t>
            </a:r>
            <a:r>
              <a:rPr lang="en-US" dirty="0" err="1" smtClean="0"/>
              <a:t>i</a:t>
            </a:r>
            <a:r>
              <a:rPr lang="en-US" dirty="0" smtClean="0"/>
              <a:t>] = value;</a:t>
            </a:r>
          </a:p>
          <a:p>
            <a:pPr marL="1463040" lvl="3" indent="-457200"/>
            <a:r>
              <a:rPr lang="en-US" dirty="0" smtClean="0"/>
              <a:t>Retrieval:</a:t>
            </a:r>
          </a:p>
          <a:p>
            <a:pPr marL="1737360" lvl="4" indent="-457200"/>
            <a:r>
              <a:rPr lang="en-US" dirty="0" smtClean="0"/>
              <a:t>identifier = array[</a:t>
            </a:r>
            <a:r>
              <a:rPr lang="en-US" dirty="0" err="1" smtClean="0"/>
              <a:t>i</a:t>
            </a:r>
            <a:r>
              <a:rPr lang="en-US" dirty="0" smtClean="0"/>
              <a:t>];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Split - </a:t>
            </a:r>
            <a:r>
              <a:rPr lang="en-US" i="1" dirty="0" smtClean="0">
                <a:solidFill>
                  <a:srgbClr val="FF0000"/>
                </a:solidFill>
              </a:rPr>
              <a:t>nope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Join/Grow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possible, but be careful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</p:spTree>
    <p:extLst>
      <p:ext uri="{BB962C8B-B14F-4D97-AF65-F5344CB8AC3E}">
        <p14:creationId xmlns:p14="http://schemas.microsoft.com/office/powerpoint/2010/main" val="198983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1.4.1 </a:t>
            </a:r>
            <a:r>
              <a:rPr lang="mr-IN" dirty="0" smtClean="0"/>
              <a:t>–</a:t>
            </a:r>
            <a:r>
              <a:rPr lang="en-US" dirty="0" smtClean="0"/>
              <a:t>Multiple Dimension Arrays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2"/>
            <a:ext cx="8837250" cy="3563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Array of Array: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char *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names</a:t>
            </a:r>
            <a:r>
              <a:rPr lang="en-US" sz="1500" i="1" dirty="0" smtClean="0">
                <a:solidFill>
                  <a:srgbClr val="008000"/>
                </a:solidFill>
              </a:rPr>
              <a:t>[] = </a:t>
            </a:r>
            <a:r>
              <a:rPr lang="mr-IN" sz="1500" i="1" dirty="0" smtClean="0">
                <a:solidFill>
                  <a:srgbClr val="008000"/>
                </a:solidFill>
              </a:rPr>
              <a:t>…</a:t>
            </a:r>
            <a:r>
              <a:rPr lang="en-US" sz="1500" i="1" dirty="0" smtClean="0">
                <a:solidFill>
                  <a:srgbClr val="008000"/>
                </a:solidFill>
              </a:rPr>
              <a:t>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names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849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386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484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020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6155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5692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00871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20408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95061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9043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96596" y="217047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04236" y="2275523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7900" y="2009243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1.4.2 </a:t>
            </a:r>
            <a:r>
              <a:rPr lang="mr-IN" dirty="0" smtClean="0"/>
              <a:t>–</a:t>
            </a:r>
            <a:r>
              <a:rPr lang="en-US" dirty="0"/>
              <a:t>Multiple Dimension Arrays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2"/>
            <a:ext cx="8837250" cy="3563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Array of Array: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char *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names</a:t>
            </a:r>
            <a:r>
              <a:rPr lang="en-US" sz="1500" i="1" dirty="0" smtClean="0">
                <a:solidFill>
                  <a:srgbClr val="008000"/>
                </a:solidFill>
              </a:rPr>
              <a:t>[] = </a:t>
            </a:r>
            <a:r>
              <a:rPr lang="mr-IN" sz="1500" i="1" dirty="0" smtClean="0">
                <a:solidFill>
                  <a:srgbClr val="008000"/>
                </a:solidFill>
              </a:rPr>
              <a:t>…</a:t>
            </a:r>
            <a:r>
              <a:rPr lang="en-US" sz="1500" i="1" dirty="0" smtClean="0">
                <a:solidFill>
                  <a:srgbClr val="008000"/>
                </a:solidFill>
              </a:rPr>
              <a:t>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names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849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386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484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020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6155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5692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00871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20408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95061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9043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96596" y="217047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04236" y="2275523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7900" y="2009243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627450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822819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13792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534906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730275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21248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243188" y="2704854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174087" y="2444344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627450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2819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013792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534906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730275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21248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243188" y="3018508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174087" y="275799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627450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2819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013792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534906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730275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7921248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243188" y="3332162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174087" y="3071652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6627450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822819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013792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34906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730275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21248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6243188" y="3645816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174087" y="3385306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521797" y="375463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135548" y="2599810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0x10AB96</a:t>
            </a:r>
            <a:endParaRPr lang="en-US" sz="1200" dirty="0"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35548" y="2913464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0x4A00 </a:t>
            </a:r>
            <a:endParaRPr lang="en-US" sz="1200" dirty="0"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135548" y="3227118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0x12A0</a:t>
            </a:r>
            <a:endParaRPr lang="en-US" sz="1200" dirty="0"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135548" y="3540772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0xFA88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37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1.4.3 </a:t>
            </a:r>
            <a:r>
              <a:rPr lang="mr-IN" dirty="0" smtClean="0"/>
              <a:t>–</a:t>
            </a:r>
            <a:r>
              <a:rPr lang="en-US" dirty="0"/>
              <a:t>Multiple Dimension Arrays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2"/>
            <a:ext cx="8837250" cy="3563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Array of Array: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char *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names</a:t>
            </a:r>
            <a:r>
              <a:rPr lang="en-US" sz="1500" i="1" dirty="0" smtClean="0">
                <a:solidFill>
                  <a:srgbClr val="008000"/>
                </a:solidFill>
              </a:rPr>
              <a:t>[] = </a:t>
            </a:r>
            <a:r>
              <a:rPr lang="mr-IN" sz="1500" i="1" dirty="0" smtClean="0">
                <a:solidFill>
                  <a:srgbClr val="008000"/>
                </a:solidFill>
              </a:rPr>
              <a:t>…</a:t>
            </a:r>
            <a:r>
              <a:rPr lang="en-US" sz="1500" i="1" dirty="0" smtClean="0">
                <a:solidFill>
                  <a:srgbClr val="008000"/>
                </a:solidFill>
              </a:rPr>
              <a:t>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names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849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386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484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020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6155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5692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00871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20408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95061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9043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96596" y="217047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04236" y="2275523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7900" y="2009243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627450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822819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13792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534906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730275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21248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35548" y="2599810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0x10AB96</a:t>
            </a:r>
            <a:endParaRPr lang="en-US" sz="1200" dirty="0">
              <a:cs typeface="Arial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243188" y="2704854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174087" y="2444344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627450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2819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013792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534906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730275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21248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135548" y="2913464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0x4A00 </a:t>
            </a:r>
            <a:endParaRPr lang="en-US" sz="1200" dirty="0"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243188" y="3018508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174087" y="275799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627450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2819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013792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534906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730275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7921248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135548" y="3227118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0x12A0</a:t>
            </a:r>
            <a:endParaRPr lang="en-US" sz="1200" dirty="0">
              <a:cs typeface="Arial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243188" y="3332162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174087" y="3071652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6627450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822819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013792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34906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730275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21248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135548" y="3540772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0xFA88</a:t>
            </a:r>
            <a:endParaRPr lang="en-US" sz="1200" dirty="0">
              <a:cs typeface="Arial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6243188" y="3645816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174087" y="3385306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521797" y="375463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6" name="Elbow Connector 5"/>
          <p:cNvCxnSpPr>
            <a:stCxn id="8" idx="2"/>
            <a:endCxn id="86" idx="1"/>
          </p:cNvCxnSpPr>
          <p:nvPr/>
        </p:nvCxnSpPr>
        <p:spPr>
          <a:xfrm rot="16200000" flipH="1">
            <a:off x="3687671" y="1255980"/>
            <a:ext cx="325283" cy="25704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4" idx="2"/>
            <a:endCxn id="95" idx="1"/>
          </p:cNvCxnSpPr>
          <p:nvPr/>
        </p:nvCxnSpPr>
        <p:spPr>
          <a:xfrm rot="16200000" flipH="1">
            <a:off x="3628529" y="1510492"/>
            <a:ext cx="638937" cy="237510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1.4.4 </a:t>
            </a:r>
            <a:r>
              <a:rPr lang="mr-IN" dirty="0" smtClean="0"/>
              <a:t>–</a:t>
            </a:r>
            <a:r>
              <a:rPr lang="en-US" dirty="0"/>
              <a:t>Multiple Dimension Arrays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778" y="1239912"/>
            <a:ext cx="8837250" cy="3563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000" i="1" dirty="0" smtClean="0">
                <a:solidFill>
                  <a:srgbClr val="0000FF"/>
                </a:solidFill>
              </a:rPr>
              <a:t>Array of Arrays:</a:t>
            </a:r>
          </a:p>
          <a:p>
            <a:pPr marL="560070" lvl="1" indent="-285750">
              <a:buFont typeface="Arial"/>
              <a:buChar char="•"/>
            </a:pPr>
            <a:r>
              <a:rPr lang="en-US" sz="1500" i="1" dirty="0" err="1" smtClean="0">
                <a:solidFill>
                  <a:srgbClr val="0000FF"/>
                </a:solidFill>
              </a:rPr>
              <a:t>Eg</a:t>
            </a:r>
            <a:r>
              <a:rPr lang="en-US" sz="1500" i="1" dirty="0" smtClean="0">
                <a:solidFill>
                  <a:srgbClr val="008000"/>
                </a:solidFill>
              </a:rPr>
              <a:t>: char </a:t>
            </a:r>
            <a:r>
              <a:rPr lang="en-US" sz="1500" i="1" dirty="0" smtClean="0">
                <a:solidFill>
                  <a:srgbClr val="008000"/>
                </a:solidFill>
              </a:rPr>
              <a:t>**</a:t>
            </a:r>
            <a:r>
              <a:rPr lang="en-US" sz="1500" dirty="0" smtClean="0">
                <a:solidFill>
                  <a:schemeClr val="accent6">
                    <a:lumMod val="75000"/>
                  </a:schemeClr>
                </a:solidFill>
              </a:rPr>
              <a:t>names</a:t>
            </a:r>
            <a:r>
              <a:rPr lang="en-US" sz="1500" i="1" dirty="0" smtClean="0">
                <a:solidFill>
                  <a:srgbClr val="008000"/>
                </a:solidFill>
              </a:rPr>
              <a:t>[] = </a:t>
            </a:r>
            <a:r>
              <a:rPr lang="mr-IN" sz="1500" i="1" dirty="0" smtClean="0">
                <a:solidFill>
                  <a:srgbClr val="008000"/>
                </a:solidFill>
              </a:rPr>
              <a:t>…</a:t>
            </a:r>
            <a:r>
              <a:rPr lang="en-US" sz="1500" i="1" dirty="0" smtClean="0">
                <a:solidFill>
                  <a:srgbClr val="008000"/>
                </a:solidFill>
              </a:rPr>
              <a:t>; </a:t>
            </a:r>
          </a:p>
          <a:p>
            <a:pPr marL="834390" lvl="2" indent="-285750">
              <a:buFont typeface="Arial"/>
              <a:buChar char="•"/>
            </a:pPr>
            <a:r>
              <a:rPr lang="en-US" sz="1100" i="1" dirty="0" smtClean="0">
                <a:solidFill>
                  <a:srgbClr val="0000FF"/>
                </a:solidFill>
              </a:rPr>
              <a:t>names = 0x20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849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386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484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020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6155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56927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008719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204088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95061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90430" y="2170479"/>
            <a:ext cx="153157" cy="2080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105471" y="43640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96596" y="2170479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32 = 0x20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04236" y="2275523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7900" y="2009243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627450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822819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13792" y="259981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534906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730275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21248" y="2605580"/>
            <a:ext cx="153157" cy="2080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35548" y="2599810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0x10AB96</a:t>
            </a:r>
            <a:endParaRPr lang="en-US" sz="1200" dirty="0">
              <a:cs typeface="Arial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243188" y="2704854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174087" y="2444344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627450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2819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013792" y="291346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534906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730275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21248" y="2919234"/>
            <a:ext cx="153157" cy="208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135548" y="2913464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0x4A00 </a:t>
            </a:r>
            <a:endParaRPr lang="en-US" sz="1200" dirty="0"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243188" y="3018508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174087" y="275799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627450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2819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013792" y="322711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534906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730275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7921248" y="3232888"/>
            <a:ext cx="153157" cy="20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135548" y="3227118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0x12A0</a:t>
            </a:r>
            <a:endParaRPr lang="en-US" sz="1200" dirty="0">
              <a:cs typeface="Arial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243188" y="3332162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174087" y="3071652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6627450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822819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013792" y="354077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34906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730275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921248" y="3546542"/>
            <a:ext cx="153157" cy="2080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135548" y="3540772"/>
            <a:ext cx="1057817" cy="208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cs typeface="Arial"/>
              </a:rPr>
              <a:t>0xFA88</a:t>
            </a:r>
            <a:endParaRPr lang="en-US" sz="1200" dirty="0">
              <a:cs typeface="Arial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6243188" y="3645816"/>
            <a:ext cx="343751" cy="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174087" y="3385306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521797" y="3754638"/>
            <a:ext cx="3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6" name="Elbow Connector 5"/>
          <p:cNvCxnSpPr>
            <a:stCxn id="8" idx="2"/>
            <a:endCxn id="86" idx="1"/>
          </p:cNvCxnSpPr>
          <p:nvPr/>
        </p:nvCxnSpPr>
        <p:spPr>
          <a:xfrm rot="16200000" flipH="1">
            <a:off x="3687671" y="1255980"/>
            <a:ext cx="325283" cy="257047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4" idx="2"/>
            <a:endCxn id="95" idx="1"/>
          </p:cNvCxnSpPr>
          <p:nvPr/>
        </p:nvCxnSpPr>
        <p:spPr>
          <a:xfrm rot="16200000" flipH="1">
            <a:off x="3628529" y="1510492"/>
            <a:ext cx="638937" cy="237510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7" idx="2"/>
          </p:cNvCxnSpPr>
          <p:nvPr/>
        </p:nvCxnSpPr>
        <p:spPr>
          <a:xfrm>
            <a:off x="6704029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99397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094765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605238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805381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005524" y="3748868"/>
            <a:ext cx="3879" cy="2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5994" y="3233650"/>
            <a:ext cx="3291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names[0][0] = “Jones, Mary”;</a:t>
            </a:r>
          </a:p>
          <a:p>
            <a:r>
              <a:rPr lang="en-US" dirty="0" smtClean="0"/>
              <a:t>names[0][1] = “Jones, Tom”;</a:t>
            </a:r>
          </a:p>
          <a:p>
            <a:r>
              <a:rPr lang="en-US" dirty="0" smtClean="0"/>
              <a:t>names[1][0] = “Smith, Anne”;</a:t>
            </a:r>
          </a:p>
          <a:p>
            <a:r>
              <a:rPr lang="en-US" dirty="0" smtClean="0"/>
              <a:t>names[2][0] = “Doe, Jane”;</a:t>
            </a:r>
          </a:p>
          <a:p>
            <a:r>
              <a:rPr lang="en-US" dirty="0" smtClean="0"/>
              <a:t>names[2][1] = “Doe, John”;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7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35637</TotalTime>
  <Words>5049</Words>
  <Application>Microsoft Macintosh PowerPoint</Application>
  <PresentationFormat>On-screen Show (16:9)</PresentationFormat>
  <Paragraphs>1296</Paragraphs>
  <Slides>144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5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Section 2 – Simple Operations</vt:lpstr>
      <vt:lpstr>Section 3 – Go</vt:lpstr>
      <vt:lpstr>Section 3 – Simple Operations</vt:lpstr>
      <vt:lpstr>Section 4 – Complex Numbers in Java</vt:lpstr>
      <vt:lpstr>Section 4 – Simple Operations</vt:lpstr>
      <vt:lpstr>Section 5 – Complex Numbers in Groovy</vt:lpstr>
      <vt:lpstr>Section 5 – Simple Operations</vt:lpstr>
      <vt:lpstr>Section 6 – Complex Numbers in Scala</vt:lpstr>
      <vt:lpstr>Section 6 – Simple Operations</vt:lpstr>
      <vt:lpstr>Section 7 – Complex Numbers in Python</vt:lpstr>
      <vt:lpstr>Section 7 – Simple Operations</vt:lpstr>
      <vt:lpstr>Chapter 6 – Arrays</vt:lpstr>
      <vt:lpstr>Section 1 – Arrays in C</vt:lpstr>
      <vt:lpstr>Section 1.1 – Arrays in C</vt:lpstr>
      <vt:lpstr>Section 1.2 – Declaring &amp; Initialization</vt:lpstr>
      <vt:lpstr>Section 1.2.1 – Dynamic Memory Allocation</vt:lpstr>
      <vt:lpstr>Section 1.2.2 – Dynamic Memory Allocation</vt:lpstr>
      <vt:lpstr>Section 1.2.3 –Memory Manipulation</vt:lpstr>
      <vt:lpstr>Section 1.2.4 –Memory Manipulation</vt:lpstr>
      <vt:lpstr>Section 1.3 – Arrays in C</vt:lpstr>
      <vt:lpstr>Section 1.4.1 –Multiple Dimension Arrays</vt:lpstr>
      <vt:lpstr>Section 1.4.2 –Multiple Dimension Arrays</vt:lpstr>
      <vt:lpstr>Section 1.4.3 –Multiple Dimension Arrays</vt:lpstr>
      <vt:lpstr>Section 1.4.4 –Multiple Dimension Arrays</vt:lpstr>
      <vt:lpstr>Programming Languages Compared</vt:lpstr>
      <vt:lpstr>Chapter 4 – Strings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1201</cp:revision>
  <dcterms:created xsi:type="dcterms:W3CDTF">2016-01-09T12:23:22Z</dcterms:created>
  <dcterms:modified xsi:type="dcterms:W3CDTF">2017-10-28T17:18:40Z</dcterms:modified>
</cp:coreProperties>
</file>